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77" r:id="rId4"/>
    <p:sldId id="275" r:id="rId5"/>
    <p:sldId id="278" r:id="rId6"/>
    <p:sldId id="258" r:id="rId7"/>
    <p:sldId id="259" r:id="rId8"/>
    <p:sldId id="261" r:id="rId9"/>
    <p:sldId id="262" r:id="rId10"/>
    <p:sldId id="272" r:id="rId11"/>
    <p:sldId id="260" r:id="rId12"/>
    <p:sldId id="276" r:id="rId13"/>
    <p:sldId id="273" r:id="rId14"/>
    <p:sldId id="268" r:id="rId15"/>
    <p:sldId id="264" r:id="rId16"/>
    <p:sldId id="269" r:id="rId17"/>
    <p:sldId id="265" r:id="rId18"/>
    <p:sldId id="266" r:id="rId19"/>
    <p:sldId id="270" r:id="rId20"/>
    <p:sldId id="267" r:id="rId21"/>
    <p:sldId id="271"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63"/>
    <p:restoredTop sz="94673"/>
  </p:normalViewPr>
  <p:slideViewPr>
    <p:cSldViewPr snapToGrid="0">
      <p:cViewPr varScale="1">
        <p:scale>
          <a:sx n="106" d="100"/>
          <a:sy n="106" d="100"/>
        </p:scale>
        <p:origin x="192"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11C49-26B6-3745-A548-9296880BCFF7}" type="datetimeFigureOut">
              <a:rPr lang="en-US" smtClean="0"/>
              <a:t>4/5/24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6289-0363-C746-98D6-A919A9EDFED8}" type="slidenum">
              <a:rPr lang="en-US" smtClean="0"/>
              <a:t>‹#›</a:t>
            </a:fld>
            <a:endParaRPr lang="en-US"/>
          </a:p>
        </p:txBody>
      </p:sp>
    </p:spTree>
    <p:extLst>
      <p:ext uri="{BB962C8B-B14F-4D97-AF65-F5344CB8AC3E}">
        <p14:creationId xmlns:p14="http://schemas.microsoft.com/office/powerpoint/2010/main" val="3980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F6289-0363-C746-98D6-A919A9EDFED8}" type="slidenum">
              <a:rPr lang="en-US" smtClean="0"/>
              <a:t>1</a:t>
            </a:fld>
            <a:endParaRPr lang="en-US"/>
          </a:p>
        </p:txBody>
      </p:sp>
    </p:spTree>
    <p:extLst>
      <p:ext uri="{BB962C8B-B14F-4D97-AF65-F5344CB8AC3E}">
        <p14:creationId xmlns:p14="http://schemas.microsoft.com/office/powerpoint/2010/main" val="25674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F6289-0363-C746-98D6-A919A9EDFED8}" type="slidenum">
              <a:rPr lang="en-US" smtClean="0"/>
              <a:t>16</a:t>
            </a:fld>
            <a:endParaRPr lang="en-US"/>
          </a:p>
        </p:txBody>
      </p:sp>
    </p:spTree>
    <p:extLst>
      <p:ext uri="{BB962C8B-B14F-4D97-AF65-F5344CB8AC3E}">
        <p14:creationId xmlns:p14="http://schemas.microsoft.com/office/powerpoint/2010/main" val="1504053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6E7D-7526-548A-B0A4-A4B219D94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44592-5888-EDC6-0E70-AB30D68F9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70C72C-0998-81C4-E3B2-8DB4EA14CBFB}"/>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B1DAE10D-D4A2-3032-DAD6-4B66143C8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CD267-0024-CAC2-88DC-28635FB5BA3D}"/>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259253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A15E-0A15-EE52-5F71-3EDC3330D2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F7A93-8551-EBC8-B681-C04945FCB8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E7A91-8160-3C51-F4DA-FDA31F77E7F2}"/>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2AFC5C36-736E-E98B-57BC-2162C07EF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8021E-B156-25AC-D326-700DAEE33788}"/>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362032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C37359-9E30-9C05-79D5-7BD4345340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02464-8F93-8062-F5FB-E2D5BC5C6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0398D-4DB7-C030-9663-01CACCD28A4F}"/>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BB4B78E1-6CF2-A274-F7D2-7F3CEA791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23EC2-0812-8A75-249A-EAB8CBD2F630}"/>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90894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541D-679C-357A-A9C9-97A60CDF2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A2A2F-CC9D-5A68-5031-731980DC1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73B40-D338-33A3-C450-D0D3721431FF}"/>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DD0F5F21-7B72-895F-3058-7B3CCC9B1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3E9AD-95E2-DD09-6A79-D512E04C2149}"/>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126069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A267-EBEA-C880-0250-FC5AF395FC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9524C1-C31F-7850-645D-972A9A6BF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FCBA5-4AA8-4A05-BB87-089C4A02FB6C}"/>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A9D00FA1-1B52-3335-967A-9648FF117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B6CC0-BD28-7DEB-ACCF-50C97B5B3E44}"/>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404931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71A3-8200-6761-C1DD-6F2F3C071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D97CF-A287-CAAE-6923-A6E7E01D1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FAFCD-E559-F8DE-1245-A0869D79A4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6A5A0A-C210-39F4-4880-4E9E1A23E0AB}"/>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6" name="Footer Placeholder 5">
            <a:extLst>
              <a:ext uri="{FF2B5EF4-FFF2-40B4-BE49-F238E27FC236}">
                <a16:creationId xmlns:a16="http://schemas.microsoft.com/office/drawing/2014/main" id="{88BA96D2-DCAE-0318-2508-E7C59F90E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4FEA5-6EF5-A862-7C0F-F9A6E19B055C}"/>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276295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0D64-9AA9-0663-1996-95458CA90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7E875-0270-C7DD-6EA2-8731E5E54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2D13B-B89B-880D-2A0A-A36E41E9F5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5A1378-0596-22C0-3B79-121FED4E8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F022E8-E711-6BD2-C0E1-F4F0E5A4D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3B7F54-41C2-546B-41F9-9100735EA0EB}"/>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8" name="Footer Placeholder 7">
            <a:extLst>
              <a:ext uri="{FF2B5EF4-FFF2-40B4-BE49-F238E27FC236}">
                <a16:creationId xmlns:a16="http://schemas.microsoft.com/office/drawing/2014/main" id="{F86F8670-BE47-E8F4-4FE1-044A8EC6B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650B12-7BB0-175F-FF4E-A64A0DFF2F23}"/>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80308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B3B3-4719-6893-70EC-816B25C85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F05D61-1F0A-0F5E-A48F-3D2261527D83}"/>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4" name="Footer Placeholder 3">
            <a:extLst>
              <a:ext uri="{FF2B5EF4-FFF2-40B4-BE49-F238E27FC236}">
                <a16:creationId xmlns:a16="http://schemas.microsoft.com/office/drawing/2014/main" id="{F04111EE-2142-A551-82EE-458495FB54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929FF7-6F2B-B632-0A0F-E1FE22C617FD}"/>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324197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EF81C-D024-A3B4-7F4B-AFBC55E51080}"/>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3" name="Footer Placeholder 2">
            <a:extLst>
              <a:ext uri="{FF2B5EF4-FFF2-40B4-BE49-F238E27FC236}">
                <a16:creationId xmlns:a16="http://schemas.microsoft.com/office/drawing/2014/main" id="{D02BB78B-D66B-F274-11F8-326E2C0D0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93F8-090F-62A9-8EEB-277AE3F6DFFC}"/>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388787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248D-5A93-0E41-3102-2CF4B6BA8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49200A-1620-A154-0ECA-4BCB0F20D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F3ACB-671B-02BF-B98A-E4852E653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F205DB-CB8E-B1C0-6188-7D1811185ACC}"/>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6" name="Footer Placeholder 5">
            <a:extLst>
              <a:ext uri="{FF2B5EF4-FFF2-40B4-BE49-F238E27FC236}">
                <a16:creationId xmlns:a16="http://schemas.microsoft.com/office/drawing/2014/main" id="{A594509C-E23F-27A4-ADFE-C0963F0D1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A1768-8BB5-7615-D268-ECFA0A8E1770}"/>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105702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E8F3-88D1-897A-4759-7D144EC4B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0D7A9-75A1-CA3C-22DE-70F26F621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12635-7A64-011B-F4DB-B0F9EEBD3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BA388-C72A-8982-1A2A-8DB15F205CE2}"/>
              </a:ext>
            </a:extLst>
          </p:cNvPr>
          <p:cNvSpPr>
            <a:spLocks noGrp="1"/>
          </p:cNvSpPr>
          <p:nvPr>
            <p:ph type="dt" sz="half" idx="10"/>
          </p:nvPr>
        </p:nvSpPr>
        <p:spPr/>
        <p:txBody>
          <a:bodyPr/>
          <a:lstStyle/>
          <a:p>
            <a:fld id="{9C119B7E-A6A2-C344-916D-B73EE8FB8AAA}" type="datetimeFigureOut">
              <a:rPr lang="en-US" smtClean="0"/>
              <a:t>4/5/24</a:t>
            </a:fld>
            <a:endParaRPr lang="en-US"/>
          </a:p>
        </p:txBody>
      </p:sp>
      <p:sp>
        <p:nvSpPr>
          <p:cNvPr id="6" name="Footer Placeholder 5">
            <a:extLst>
              <a:ext uri="{FF2B5EF4-FFF2-40B4-BE49-F238E27FC236}">
                <a16:creationId xmlns:a16="http://schemas.microsoft.com/office/drawing/2014/main" id="{D40AFE1A-1CC4-AD00-2FAC-6EF1D4910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80E82-FE39-3487-2710-F1C458BEEA7F}"/>
              </a:ext>
            </a:extLst>
          </p:cNvPr>
          <p:cNvSpPr>
            <a:spLocks noGrp="1"/>
          </p:cNvSpPr>
          <p:nvPr>
            <p:ph type="sldNum" sz="quarter" idx="12"/>
          </p:nvPr>
        </p:nvSpPr>
        <p:spPr/>
        <p:txBody>
          <a:bodyPr/>
          <a:lstStyle/>
          <a:p>
            <a:fld id="{ABA5EEB0-ACCB-AB48-9D6A-25C062ACD9BB}" type="slidenum">
              <a:rPr lang="en-US" smtClean="0"/>
              <a:t>‹#›</a:t>
            </a:fld>
            <a:endParaRPr lang="en-US"/>
          </a:p>
        </p:txBody>
      </p:sp>
    </p:spTree>
    <p:extLst>
      <p:ext uri="{BB962C8B-B14F-4D97-AF65-F5344CB8AC3E}">
        <p14:creationId xmlns:p14="http://schemas.microsoft.com/office/powerpoint/2010/main" val="190160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6286C-BA38-0670-AEA8-10040084E2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88D499-9ED9-26AD-2692-F71545196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164FA-9389-4529-25E2-0FF98966F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19B7E-A6A2-C344-916D-B73EE8FB8AAA}" type="datetimeFigureOut">
              <a:rPr lang="en-US" smtClean="0"/>
              <a:t>4/5/24</a:t>
            </a:fld>
            <a:endParaRPr lang="en-US"/>
          </a:p>
        </p:txBody>
      </p:sp>
      <p:sp>
        <p:nvSpPr>
          <p:cNvPr id="5" name="Footer Placeholder 4">
            <a:extLst>
              <a:ext uri="{FF2B5EF4-FFF2-40B4-BE49-F238E27FC236}">
                <a16:creationId xmlns:a16="http://schemas.microsoft.com/office/drawing/2014/main" id="{2A412755-2E3B-0108-F5F1-DD1D7996BB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23EA23-4B79-0756-3161-DE3460D64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5EEB0-ACCB-AB48-9D6A-25C062ACD9BB}" type="slidenum">
              <a:rPr lang="en-US" smtClean="0"/>
              <a:t>‹#›</a:t>
            </a:fld>
            <a:endParaRPr lang="en-US"/>
          </a:p>
        </p:txBody>
      </p:sp>
    </p:spTree>
    <p:extLst>
      <p:ext uri="{BB962C8B-B14F-4D97-AF65-F5344CB8AC3E}">
        <p14:creationId xmlns:p14="http://schemas.microsoft.com/office/powerpoint/2010/main" val="433801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v"/><Relationship Id="rId1" Type="http://schemas.openxmlformats.org/officeDocument/2006/relationships/video" Target="NULL"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DEBC7-B157-E64A-2811-3409E008B03F}"/>
              </a:ext>
            </a:extLst>
          </p:cNvPr>
          <p:cNvSpPr>
            <a:spLocks noGrp="1"/>
          </p:cNvSpPr>
          <p:nvPr>
            <p:ph type="ctrTitle"/>
          </p:nvPr>
        </p:nvSpPr>
        <p:spPr>
          <a:xfrm>
            <a:off x="228801" y="177952"/>
            <a:ext cx="4159889" cy="3859252"/>
          </a:xfrm>
        </p:spPr>
        <p:txBody>
          <a:bodyPr anchor="t">
            <a:normAutofit/>
          </a:bodyPr>
          <a:lstStyle/>
          <a:p>
            <a:pPr algn="l"/>
            <a:r>
              <a:rPr lang="en-US" sz="3400" dirty="0"/>
              <a:t>Fractured Mythology:</a:t>
            </a:r>
            <a:br>
              <a:rPr lang="en-US" sz="3400" dirty="0"/>
            </a:br>
            <a:r>
              <a:rPr lang="en-US" sz="3400" dirty="0"/>
              <a:t>Classical Reception and Player Mythopoesis in </a:t>
            </a:r>
            <a:r>
              <a:rPr lang="en-US" sz="3400" dirty="0" err="1"/>
              <a:t>Housemarque’s</a:t>
            </a:r>
            <a:r>
              <a:rPr lang="en-US" sz="3400" dirty="0"/>
              <a:t> </a:t>
            </a:r>
            <a:r>
              <a:rPr lang="en-US" sz="3400" i="1" dirty="0" err="1"/>
              <a:t>Returnal</a:t>
            </a:r>
            <a:endParaRPr lang="en-US" sz="3400" dirty="0"/>
          </a:p>
        </p:txBody>
      </p:sp>
      <p:sp>
        <p:nvSpPr>
          <p:cNvPr id="3" name="Subtitle 2">
            <a:extLst>
              <a:ext uri="{FF2B5EF4-FFF2-40B4-BE49-F238E27FC236}">
                <a16:creationId xmlns:a16="http://schemas.microsoft.com/office/drawing/2014/main" id="{E8C71521-3CC7-DFC6-9262-B5E8BDE0A5FB}"/>
              </a:ext>
            </a:extLst>
          </p:cNvPr>
          <p:cNvSpPr>
            <a:spLocks noGrp="1"/>
          </p:cNvSpPr>
          <p:nvPr>
            <p:ph type="subTitle" idx="1"/>
          </p:nvPr>
        </p:nvSpPr>
        <p:spPr>
          <a:xfrm>
            <a:off x="0" y="6070053"/>
            <a:ext cx="3508248" cy="787946"/>
          </a:xfrm>
        </p:spPr>
        <p:txBody>
          <a:bodyPr anchor="ctr">
            <a:normAutofit/>
          </a:bodyPr>
          <a:lstStyle/>
          <a:p>
            <a:pPr algn="l"/>
            <a:r>
              <a:rPr lang="en-US" sz="2000" dirty="0"/>
              <a:t>Zachary Elliott</a:t>
            </a:r>
          </a:p>
          <a:p>
            <a:pPr algn="l"/>
            <a:r>
              <a:rPr lang="en-US" sz="2000" dirty="0"/>
              <a:t>University of Pennsylvania</a:t>
            </a:r>
          </a:p>
        </p:txBody>
      </p:sp>
      <p:pic>
        <p:nvPicPr>
          <p:cNvPr id="5" name="Picture 4" descr="A screenshot of the landscape in the Crimson Wastes, showing a rock formation resembling a human spinal column.">
            <a:extLst>
              <a:ext uri="{FF2B5EF4-FFF2-40B4-BE49-F238E27FC236}">
                <a16:creationId xmlns:a16="http://schemas.microsoft.com/office/drawing/2014/main" id="{E769C209-06F1-C8C0-2CFC-F6773052EDA8}"/>
              </a:ext>
            </a:extLst>
          </p:cNvPr>
          <p:cNvPicPr>
            <a:picLocks noChangeAspect="1"/>
          </p:cNvPicPr>
          <p:nvPr/>
        </p:nvPicPr>
        <p:blipFill rotWithShape="1">
          <a:blip r:embed="rId3"/>
          <a:srcRect l="26580" r="11293"/>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pic>
        <p:nvPicPr>
          <p:cNvPr id="1026" name="Picture 2" descr="A QR Code">
            <a:extLst>
              <a:ext uri="{FF2B5EF4-FFF2-40B4-BE49-F238E27FC236}">
                <a16:creationId xmlns:a16="http://schemas.microsoft.com/office/drawing/2014/main" id="{7C634364-992C-01FF-8EC7-E3A550B39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536" y="2514658"/>
            <a:ext cx="2411664" cy="2411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099735-2989-5497-7621-F2443094B229}"/>
              </a:ext>
            </a:extLst>
          </p:cNvPr>
          <p:cNvSpPr txBox="1"/>
          <p:nvPr/>
        </p:nvSpPr>
        <p:spPr>
          <a:xfrm>
            <a:off x="0" y="4926322"/>
            <a:ext cx="4267200" cy="923330"/>
          </a:xfrm>
          <a:prstGeom prst="rect">
            <a:avLst/>
          </a:prstGeom>
          <a:noFill/>
        </p:spPr>
        <p:txBody>
          <a:bodyPr wrap="square" rtlCol="0">
            <a:spAutoFit/>
          </a:bodyPr>
          <a:lstStyle/>
          <a:p>
            <a:r>
              <a:rPr lang="en-US" dirty="0"/>
              <a:t>Scan the QR code or go to </a:t>
            </a:r>
            <a:r>
              <a:rPr lang="en-US" dirty="0" err="1"/>
              <a:t>zbelliott.github.io</a:t>
            </a:r>
            <a:r>
              <a:rPr lang="en-US" dirty="0"/>
              <a:t>/</a:t>
            </a:r>
            <a:r>
              <a:rPr lang="en-US" dirty="0" err="1"/>
              <a:t>ReturnalMythopoesis</a:t>
            </a:r>
            <a:r>
              <a:rPr lang="en-US" dirty="0"/>
              <a:t> for a copy of the paper’s text and PowerPoint.</a:t>
            </a:r>
          </a:p>
        </p:txBody>
      </p:sp>
    </p:spTree>
    <p:extLst>
      <p:ext uri="{BB962C8B-B14F-4D97-AF65-F5344CB8AC3E}">
        <p14:creationId xmlns:p14="http://schemas.microsoft.com/office/powerpoint/2010/main" val="2297611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FearTheReaper" descr="A video showing Hyperion playing an organ-like instrument made from what appears to be organic material. The motif from Blue Öyster Cult's &quot;(Don't Fear) The Reaper&quot; can be heard.">
            <a:hlinkClick r:id="" action="ppaction://media"/>
            <a:extLst>
              <a:ext uri="{FF2B5EF4-FFF2-40B4-BE49-F238E27FC236}">
                <a16:creationId xmlns:a16="http://schemas.microsoft.com/office/drawing/2014/main" id="{A3B970EC-D8CF-4FED-6270-E0DA3D06CC41}"/>
              </a:ext>
            </a:extLst>
          </p:cNvPr>
          <p:cNvPicPr>
            <a:picLocks noGrp="1" noChangeAspect="1"/>
          </p:cNvPicPr>
          <p:nvPr>
            <p:ph idx="1"/>
            <a:videoFile r:link="rId1"/>
            <p:extLst>
              <p:ext uri="{DAA4B4D4-6D71-4841-9C94-3DE7FCFB9230}">
                <p14:media xmlns:p14="http://schemas.microsoft.com/office/powerpoint/2010/main" r:embed="rId2">
                  <p14:trim st="7777.0373"/>
                </p14:media>
              </p:ext>
            </p:extLst>
          </p:nvPr>
        </p:nvPicPr>
        <p:blipFill>
          <a:blip r:embed="rId4"/>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246653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atabank entry for biome 6 boss Ophion with the text &quot;[UNDEFINED TERROR] sent an encrypted signal.&#10;&#10;... THE BEGINNING... CANNOT COMPREHEND... AS... ERADICATION... BLEACHED... A NEW HOME...&#10;&#10;[LOOP ERROR] needed for further analysis.&quot;">
            <a:extLst>
              <a:ext uri="{FF2B5EF4-FFF2-40B4-BE49-F238E27FC236}">
                <a16:creationId xmlns:a16="http://schemas.microsoft.com/office/drawing/2014/main" id="{0D5F7BA0-D08C-434D-8CC3-57DD2AE45AEB}"/>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33408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4" descr="A databank entry showing the biome 1 boss Phrike, and the text &quot;[UNDEFINED TERROR] sent an encrypted signal.&#10;&#10;SMOTHERED... MEMORIES... ESCAPE... GAZING.... IN HER.... BEATING HEART... OF DISGRACE.&#10;&#10;[LOOP ERROR] needed for further analysis.&quot;">
            <a:extLst>
              <a:ext uri="{FF2B5EF4-FFF2-40B4-BE49-F238E27FC236}">
                <a16:creationId xmlns:a16="http://schemas.microsoft.com/office/drawing/2014/main" id="{C710C1DC-6BCB-FA70-E90A-A1F21C43562C}"/>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AB4B832-6A5A-8F26-F4BE-95FF26F9BC59}"/>
              </a:ext>
            </a:extLst>
          </p:cNvPr>
          <p:cNvSpPr txBox="1"/>
          <p:nvPr/>
        </p:nvSpPr>
        <p:spPr>
          <a:xfrm>
            <a:off x="8027719" y="3657599"/>
            <a:ext cx="3645725" cy="1754326"/>
          </a:xfrm>
          <a:prstGeom prst="rect">
            <a:avLst/>
          </a:prstGeom>
          <a:noFill/>
        </p:spPr>
        <p:txBody>
          <a:bodyPr wrap="square" rtlCol="0">
            <a:spAutoFit/>
          </a:bodyPr>
          <a:lstStyle/>
          <a:p>
            <a:r>
              <a:rPr lang="en-US" dirty="0">
                <a:solidFill>
                  <a:schemeClr val="bg1"/>
                </a:solidFill>
              </a:rPr>
              <a:t>Signal partially decrypted. "Smothered fire. Suffocating memories. Promised</a:t>
            </a:r>
          </a:p>
          <a:p>
            <a:r>
              <a:rPr lang="en-US" dirty="0">
                <a:solidFill>
                  <a:schemeClr val="bg1"/>
                </a:solidFill>
              </a:rPr>
              <a:t>places.</a:t>
            </a:r>
          </a:p>
          <a:p>
            <a:r>
              <a:rPr lang="en-US" dirty="0">
                <a:solidFill>
                  <a:schemeClr val="bg1"/>
                </a:solidFill>
              </a:rPr>
              <a:t>Terminal escape. Gehenna. Helheim. Tartarus."</a:t>
            </a:r>
          </a:p>
        </p:txBody>
      </p:sp>
    </p:spTree>
    <p:extLst>
      <p:ext uri="{BB962C8B-B14F-4D97-AF65-F5344CB8AC3E}">
        <p14:creationId xmlns:p14="http://schemas.microsoft.com/office/powerpoint/2010/main" val="2067822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ostile Life" descr="A video clip of Selene's audio log titled &quot;Hostile Life&quot;. She says &quot;The variety of dangerous fauna on this world is beyond anything I've previously experienced. I hate to use the term, but it feels... &quot;mythic.&quot; It's impossible not to think of my books... hydras, gorgons, and other monsters returning to life.&quot;">
            <a:hlinkClick r:id="" action="ppaction://media"/>
            <a:extLst>
              <a:ext uri="{FF2B5EF4-FFF2-40B4-BE49-F238E27FC236}">
                <a16:creationId xmlns:a16="http://schemas.microsoft.com/office/drawing/2014/main" id="{0DD0BC0A-9A10-C2D4-745E-528FC465C8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21489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the interior of Selene's ship. From a 1st person perspective, Selene sees a stack of books, with the top one titled &quot;The Abdication of Zeus&quot; ">
            <a:extLst>
              <a:ext uri="{FF2B5EF4-FFF2-40B4-BE49-F238E27FC236}">
                <a16:creationId xmlns:a16="http://schemas.microsoft.com/office/drawing/2014/main" id="{CB18CB6B-0E5D-FB9E-DDF4-FAAA2908064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03649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leneHollowed" descr="A video clip of Selene's audio log titled &quot;Aftermath of Titanomachy.&quot; She says, &quot;Today the wind is gasping. This is where the cycle waits sixty-three years and eight days for me to die. Our cursed fate: while Atlas bore and Prometheus endured, Selene hollowed. From Here I can see where the horizon becomes the edges of my eye.&quot;">
            <a:hlinkClick r:id="" action="ppaction://media"/>
            <a:extLst>
              <a:ext uri="{FF2B5EF4-FFF2-40B4-BE49-F238E27FC236}">
                <a16:creationId xmlns:a16="http://schemas.microsoft.com/office/drawing/2014/main" id="{5A400DE9-D4F6-0E2A-F6C5-89DDB620BC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22881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elene views a xenoglyph in situ.">
            <a:extLst>
              <a:ext uri="{FF2B5EF4-FFF2-40B4-BE49-F238E27FC236}">
                <a16:creationId xmlns:a16="http://schemas.microsoft.com/office/drawing/2014/main" id="{544D4B0A-3677-1FAB-72EF-C60A2FECD0BC}"/>
              </a:ext>
            </a:extLst>
          </p:cNvPr>
          <p:cNvPicPr>
            <a:picLocks noGrp="1" noChangeAspect="1"/>
          </p:cNvPicPr>
          <p:nvPr>
            <p:ph idx="1"/>
          </p:nvPr>
        </p:nvPicPr>
        <p:blipFill>
          <a:blip r:embed="rId3"/>
          <a:stretch>
            <a:fillRect/>
          </a:stretch>
        </p:blipFill>
        <p:spPr>
          <a:xfrm>
            <a:off x="62719" y="0"/>
            <a:ext cx="12192000" cy="6858000"/>
          </a:xfrm>
          <a:prstGeom prst="rect">
            <a:avLst/>
          </a:prstGeom>
        </p:spPr>
      </p:pic>
    </p:spTree>
    <p:extLst>
      <p:ext uri="{BB962C8B-B14F-4D97-AF65-F5344CB8AC3E}">
        <p14:creationId xmlns:p14="http://schemas.microsoft.com/office/powerpoint/2010/main" val="20281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5FC8-81AC-FC3D-4FFC-52F528775E91}"/>
              </a:ext>
            </a:extLst>
          </p:cNvPr>
          <p:cNvSpPr>
            <a:spLocks noGrp="1"/>
          </p:cNvSpPr>
          <p:nvPr>
            <p:ph type="title"/>
          </p:nvPr>
        </p:nvSpPr>
        <p:spPr/>
        <p:txBody>
          <a:bodyPr/>
          <a:lstStyle/>
          <a:p>
            <a:endParaRPr lang="en-US"/>
          </a:p>
        </p:txBody>
      </p:sp>
      <p:pic>
        <p:nvPicPr>
          <p:cNvPr id="5" name="Content Placeholder 4" descr="A databank entry for the xenoglpyh &quot;Ejected from Olympus&quot;&#10;&#10;The text reads: &#10;Tier 1&#10;&#10;Translation Accuracy: 99%&#10;&#10;....EJECTED FROM OLYMPUS..............I ROSE............OKANOGAN-WENATCHEE STYX.......I LEFT...........star chart?.............ASTRONAUT ALWAYS FOLLOWING&#10;&#10;Tier 2&#10;&#10;Translation Accuracy: 39%&#10;&#10;I WAS REJECTED FROM OLYMPUS......SPLIT APART.........stuck on Endymion?....OKANOGAN-WENATCHEE STYX, BUT THERE WAS NO......I LEFT...overbearing and controlling?..THE ASTRONAUT WAS ALWAYS FOLLOWING ME&#10;&#10;Tier 3&#10;&#10;Translation Accuracy: 1%&#10;&#10;I WAS REJECTED FROM OLYMPUS. OUR FAMILY SPLIT APART. I ROSE FROM THE WATERS OF THE OKANOGAN-WENATCHEE STYX, BUT THERE WAS NO ROOM FOR BLOOD UP IN THE STARS. I BURIED AND LEFT THEM BEHIND, BUT THE ASTRONAUT WAS ALWAYS FOLLOWING ME.">
            <a:extLst>
              <a:ext uri="{FF2B5EF4-FFF2-40B4-BE49-F238E27FC236}">
                <a16:creationId xmlns:a16="http://schemas.microsoft.com/office/drawing/2014/main" id="{215E3693-AAA9-45E7-BB7E-00E27CF670FA}"/>
              </a:ext>
            </a:extLst>
          </p:cNvPr>
          <p:cNvPicPr>
            <a:picLocks noGrp="1" noChangeAspect="1"/>
          </p:cNvPicPr>
          <p:nvPr>
            <p:ph idx="1"/>
          </p:nvPr>
        </p:nvPicPr>
        <p:blipFill>
          <a:blip r:embed="rId2"/>
          <a:stretch>
            <a:fillRect/>
          </a:stretch>
        </p:blipFill>
        <p:spPr>
          <a:xfrm>
            <a:off x="-388848" y="-59474"/>
            <a:ext cx="12753692" cy="7173951"/>
          </a:xfrm>
        </p:spPr>
      </p:pic>
      <p:pic>
        <p:nvPicPr>
          <p:cNvPr id="7" name="Picture 6" descr="A screenshot of a video game&#10;&#10;Description automatically generated">
            <a:extLst>
              <a:ext uri="{FF2B5EF4-FFF2-40B4-BE49-F238E27FC236}">
                <a16:creationId xmlns:a16="http://schemas.microsoft.com/office/drawing/2014/main" id="{833B2CF4-5264-648B-80D6-833850DE8415}"/>
              </a:ext>
            </a:extLst>
          </p:cNvPr>
          <p:cNvPicPr>
            <a:picLocks noChangeAspect="1"/>
          </p:cNvPicPr>
          <p:nvPr/>
        </p:nvPicPr>
        <p:blipFill rotWithShape="1">
          <a:blip r:embed="rId3"/>
          <a:srcRect l="37919" t="62397" r="35715" b="21590"/>
          <a:stretch/>
        </p:blipFill>
        <p:spPr>
          <a:xfrm>
            <a:off x="4267373" y="5142996"/>
            <a:ext cx="4343358" cy="1483692"/>
          </a:xfrm>
          <a:prstGeom prst="rect">
            <a:avLst/>
          </a:prstGeom>
        </p:spPr>
      </p:pic>
    </p:spTree>
    <p:extLst>
      <p:ext uri="{BB962C8B-B14F-4D97-AF65-F5344CB8AC3E}">
        <p14:creationId xmlns:p14="http://schemas.microsoft.com/office/powerpoint/2010/main" val="3345307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n incomplete databank entry for the xenoglyph titled &quot;Listen to the Silence&quot;&#10;&#10;The text reads:&#10;Tier 1&#10;&#10;Translation Accuracy: 99%&#10;&#10;LISTEN TO THE SILENCE.......THE CREATOR/DESTROYER WENT....fragile idea......RELEASE FROM....self-surgery?...................PASS THROUGH................THE ASTRONAUT&#10;&#10;Tier 2&#10;&#10;Translation Accuracy: 39%&#10;&#10;LISTEN TO THE SILENCE.......singularity?.........THE DESTROYER WENT INTO THE DARKNESS AND I MUST FOLLOW........crashing down?.........MY RELEASE IS FOUND. I WILL PASS THROUGH........unwanted embrace?.....THE ASTRONAUT">
            <a:extLst>
              <a:ext uri="{FF2B5EF4-FFF2-40B4-BE49-F238E27FC236}">
                <a16:creationId xmlns:a16="http://schemas.microsoft.com/office/drawing/2014/main" id="{AB11F7E5-5741-C835-B5BB-8829E521B85C}"/>
              </a:ext>
            </a:extLst>
          </p:cNvPr>
          <p:cNvPicPr>
            <a:picLocks noChangeAspect="1"/>
          </p:cNvPicPr>
          <p:nvPr/>
        </p:nvPicPr>
        <p:blipFill rotWithShape="1">
          <a:blip r:embed="rId2"/>
          <a:srcRect l="1993" r="35896"/>
          <a:stretch/>
        </p:blipFill>
        <p:spPr>
          <a:xfrm>
            <a:off x="-9886" y="-18202"/>
            <a:ext cx="7592715" cy="6876202"/>
          </a:xfrm>
          <a:prstGeom prst="rect">
            <a:avLst/>
          </a:prstGeom>
        </p:spPr>
      </p:pic>
      <p:cxnSp>
        <p:nvCxnSpPr>
          <p:cNvPr id="22" name="Straight Connector 2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11F85B16-E489-67A3-7310-50E65A0689F5}"/>
              </a:ext>
            </a:extLst>
          </p:cNvPr>
          <p:cNvSpPr>
            <a:spLocks noGrp="1"/>
          </p:cNvSpPr>
          <p:nvPr>
            <p:ph idx="1"/>
          </p:nvPr>
        </p:nvSpPr>
        <p:spPr>
          <a:xfrm>
            <a:off x="7997283" y="1205217"/>
            <a:ext cx="3845312" cy="4838727"/>
          </a:xfrm>
        </p:spPr>
        <p:txBody>
          <a:bodyPr>
            <a:normAutofit/>
          </a:bodyPr>
          <a:lstStyle/>
          <a:p>
            <a:pPr marL="0" indent="0">
              <a:buNone/>
            </a:pPr>
            <a:r>
              <a:rPr lang="en-US" sz="2000" dirty="0">
                <a:latin typeface="Helvetica" pitchFamily="2" charset="0"/>
              </a:rPr>
              <a:t>Tier 3</a:t>
            </a:r>
          </a:p>
          <a:p>
            <a:pPr marL="0" indent="0">
              <a:buNone/>
            </a:pPr>
            <a:r>
              <a:rPr lang="en-US" sz="1400" b="1" i="0" u="none" strike="noStrike" dirty="0">
                <a:effectLst/>
                <a:latin typeface="Helvetica" pitchFamily="2" charset="0"/>
              </a:rPr>
              <a:t>Translation Accuracy</a:t>
            </a:r>
            <a:r>
              <a:rPr lang="en-US" sz="1400" b="1" i="0" u="none" strike="noStrike">
                <a:effectLst/>
                <a:latin typeface="Helvetica" pitchFamily="2" charset="0"/>
              </a:rPr>
              <a:t>: 1%</a:t>
            </a:r>
            <a:endParaRPr lang="en-US" sz="1400" b="1" i="0" u="none" strike="noStrike" dirty="0">
              <a:effectLst/>
              <a:latin typeface="Helvetica" pitchFamily="2" charset="0"/>
            </a:endParaRPr>
          </a:p>
          <a:p>
            <a:pPr marL="0" indent="0">
              <a:buNone/>
            </a:pPr>
            <a:r>
              <a:rPr lang="en-US" sz="2000" b="1" i="0" u="none" strike="noStrike" dirty="0">
                <a:effectLst/>
                <a:latin typeface="Helvetica" pitchFamily="2" charset="0"/>
              </a:rPr>
              <a:t>LISTEN TO THE SILENCE, DEEPER THAN HADES AND BLACKER THAN TARTARUS: THE DESTROYER WENT INTO THE DARKNESS AND I MUST FOLLOW. THE UNIVERSAL GRAVE IS WHERE MY RELEASE IS FOUND. I WILL PASS THROUGH IT TO CONFRONT THE ASTRONAUT.</a:t>
            </a:r>
            <a:endParaRPr lang="en-US" sz="3200" dirty="0">
              <a:latin typeface="Helvetica" pitchFamily="2" charset="0"/>
            </a:endParaRPr>
          </a:p>
        </p:txBody>
      </p:sp>
    </p:spTree>
    <p:extLst>
      <p:ext uri="{BB962C8B-B14F-4D97-AF65-F5344CB8AC3E}">
        <p14:creationId xmlns:p14="http://schemas.microsoft.com/office/powerpoint/2010/main" val="4133189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the landscape in the Crimson Wastes, showing a rock formation resembling a human spinal column.">
            <a:extLst>
              <a:ext uri="{FF2B5EF4-FFF2-40B4-BE49-F238E27FC236}">
                <a16:creationId xmlns:a16="http://schemas.microsoft.com/office/drawing/2014/main" id="{286C3C85-1627-F01E-F415-99EF564EA75D}"/>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01475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Opening screen of Return, reading &quot;Returnal is intended to be a challenging experience. Each new cycle presents new challenges, rewards, and changes to the world. Adapt and persevere to progress further. When you die or close Returnal you will always be returned to the crash site, and all non-permanent progression will be lost. You can suspend your cycle using the console's rest mode functionality.&quot;">
            <a:extLst>
              <a:ext uri="{FF2B5EF4-FFF2-40B4-BE49-F238E27FC236}">
                <a16:creationId xmlns:a16="http://schemas.microsoft.com/office/drawing/2014/main" id="{E7CB8900-4803-79BE-E1AC-6380D13AB4F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29557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23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screenshot Selene at the start of a run, showing the message &quot;WARNING: HELIOS ABANDONED&quot;">
            <a:extLst>
              <a:ext uri="{FF2B5EF4-FFF2-40B4-BE49-F238E27FC236}">
                <a16:creationId xmlns:a16="http://schemas.microsoft.com/office/drawing/2014/main" id="{7A5AE261-E0FE-0D3C-3AD2-E709442E1880}"/>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21609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Charon saying &quot;Mmmmrnnngghh...&quot; to Zagreus in Hades.">
            <a:extLst>
              <a:ext uri="{FF2B5EF4-FFF2-40B4-BE49-F238E27FC236}">
                <a16:creationId xmlns:a16="http://schemas.microsoft.com/office/drawing/2014/main" id="{E9732FAD-967B-37A1-0F7B-E040D46BC534}"/>
              </a:ext>
            </a:extLst>
          </p:cNvPr>
          <p:cNvPicPr>
            <a:picLocks noChangeAspect="1"/>
          </p:cNvPicPr>
          <p:nvPr/>
        </p:nvPicPr>
        <p:blipFill rotWithShape="1">
          <a:blip r:embed="rId2"/>
          <a:srcRect l="6579" r="8784" b="2"/>
          <a:stretch/>
        </p:blipFill>
        <p:spPr>
          <a:xfrm>
            <a:off x="5664201" y="0"/>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pic>
        <p:nvPicPr>
          <p:cNvPr id="9" name="Content Placeholder 8" descr="A screenshot of Charon waiting to ferry the player character in Rogue Legacy 2 ">
            <a:extLst>
              <a:ext uri="{FF2B5EF4-FFF2-40B4-BE49-F238E27FC236}">
                <a16:creationId xmlns:a16="http://schemas.microsoft.com/office/drawing/2014/main" id="{169C16C8-B6D2-434B-00D8-45AEA978A4AE}"/>
              </a:ext>
            </a:extLst>
          </p:cNvPr>
          <p:cNvPicPr>
            <a:picLocks noChangeAspect="1"/>
          </p:cNvPicPr>
          <p:nvPr/>
        </p:nvPicPr>
        <p:blipFill rotWithShape="1">
          <a:blip r:embed="rId3"/>
          <a:srcRect l="19999" t="1" r="-377"/>
          <a:stretch/>
        </p:blipFill>
        <p:spPr>
          <a:xfrm>
            <a:off x="74342" y="0"/>
            <a:ext cx="5589860"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grpSp>
        <p:nvGrpSpPr>
          <p:cNvPr id="21" name="Group 2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2" name="Freeform: Shape 2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Content Placeholder 15">
            <a:extLst>
              <a:ext uri="{FF2B5EF4-FFF2-40B4-BE49-F238E27FC236}">
                <a16:creationId xmlns:a16="http://schemas.microsoft.com/office/drawing/2014/main" id="{4E24740D-8A29-2270-6485-FA9636356441}"/>
              </a:ext>
            </a:extLst>
          </p:cNvPr>
          <p:cNvSpPr>
            <a:spLocks noGrp="1"/>
          </p:cNvSpPr>
          <p:nvPr>
            <p:ph idx="1"/>
          </p:nvPr>
        </p:nvSpPr>
        <p:spPr>
          <a:xfrm>
            <a:off x="5664201" y="4766267"/>
            <a:ext cx="5692774" cy="1077411"/>
          </a:xfrm>
        </p:spPr>
        <p:txBody>
          <a:bodyPr>
            <a:normAutofit/>
          </a:bodyPr>
          <a:lstStyle/>
          <a:p>
            <a:r>
              <a:rPr lang="en-US" sz="2400">
                <a:solidFill>
                  <a:schemeClr val="bg1">
                    <a:alpha val="80000"/>
                  </a:schemeClr>
                </a:solidFill>
              </a:rPr>
              <a:t>Charon, as he appears in Rogue Legacy 2 (left) and Hades (right)</a:t>
            </a:r>
            <a:endParaRPr lang="en-US" sz="2400" dirty="0">
              <a:solidFill>
                <a:schemeClr val="bg1">
                  <a:alpha val="80000"/>
                </a:schemeClr>
              </a:solidFill>
            </a:endParaRPr>
          </a:p>
        </p:txBody>
      </p:sp>
    </p:spTree>
    <p:extLst>
      <p:ext uri="{BB962C8B-B14F-4D97-AF65-F5344CB8AC3E}">
        <p14:creationId xmlns:p14="http://schemas.microsoft.com/office/powerpoint/2010/main" val="87738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9F7C3-506E-4FC5-903E-F9898812DF0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Games and Works Cited</a:t>
            </a:r>
          </a:p>
        </p:txBody>
      </p:sp>
      <p:sp>
        <p:nvSpPr>
          <p:cNvPr id="13" name="Content Placeholder 2">
            <a:extLst>
              <a:ext uri="{FF2B5EF4-FFF2-40B4-BE49-F238E27FC236}">
                <a16:creationId xmlns:a16="http://schemas.microsoft.com/office/drawing/2014/main" id="{D162DADE-43C9-0FF3-2FAE-31E9F88E31FB}"/>
              </a:ext>
            </a:extLst>
          </p:cNvPr>
          <p:cNvSpPr>
            <a:spLocks noGrp="1"/>
          </p:cNvSpPr>
          <p:nvPr>
            <p:ph idx="1"/>
          </p:nvPr>
        </p:nvSpPr>
        <p:spPr>
          <a:xfrm>
            <a:off x="459351" y="1956391"/>
            <a:ext cx="11286082" cy="4352260"/>
          </a:xfrm>
        </p:spPr>
        <p:txBody>
          <a:bodyPr anchor="ctr">
            <a:normAutofit/>
          </a:bodyPr>
          <a:lstStyle/>
          <a:p>
            <a:pPr marL="0" indent="0">
              <a:buNone/>
            </a:pPr>
            <a:r>
              <a:rPr lang="en-US" dirty="0"/>
              <a:t>Games: </a:t>
            </a:r>
          </a:p>
          <a:p>
            <a:pPr marL="0" indent="0">
              <a:buNone/>
            </a:pPr>
            <a:r>
              <a:rPr lang="en-US" i="1" dirty="0"/>
              <a:t>Hades, </a:t>
            </a:r>
            <a:r>
              <a:rPr lang="en-US" dirty="0"/>
              <a:t>Supergiant Games, 2020</a:t>
            </a:r>
            <a:endParaRPr lang="en-US" i="1" dirty="0"/>
          </a:p>
          <a:p>
            <a:pPr marL="0" indent="0">
              <a:buNone/>
            </a:pPr>
            <a:r>
              <a:rPr lang="en-US" i="1" dirty="0" err="1"/>
              <a:t>Returnal</a:t>
            </a:r>
            <a:r>
              <a:rPr lang="en-US" i="1" dirty="0"/>
              <a:t>, </a:t>
            </a:r>
            <a:r>
              <a:rPr lang="en-US" dirty="0" err="1"/>
              <a:t>Housemarque</a:t>
            </a:r>
            <a:r>
              <a:rPr lang="en-US" dirty="0"/>
              <a:t>, 2021</a:t>
            </a:r>
          </a:p>
          <a:p>
            <a:pPr marL="0" indent="0">
              <a:buNone/>
            </a:pPr>
            <a:r>
              <a:rPr lang="en-US" i="1" dirty="0"/>
              <a:t>Rogue Legacy 2, </a:t>
            </a:r>
            <a:r>
              <a:rPr lang="en-US" dirty="0"/>
              <a:t>Cellar Door Games,</a:t>
            </a:r>
            <a:r>
              <a:rPr lang="en-US" i="1" dirty="0"/>
              <a:t> </a:t>
            </a:r>
            <a:r>
              <a:rPr lang="en-US" dirty="0"/>
              <a:t>2022</a:t>
            </a:r>
          </a:p>
          <a:p>
            <a:pPr marL="0" indent="0">
              <a:buNone/>
            </a:pPr>
            <a:r>
              <a:rPr lang="en-US" dirty="0"/>
              <a:t>Scholarship:</a:t>
            </a:r>
          </a:p>
          <a:p>
            <a:pPr marL="0" indent="0">
              <a:buNone/>
            </a:pPr>
            <a:r>
              <a:rPr lang="en-US" dirty="0" err="1">
                <a:effectLst/>
              </a:rPr>
              <a:t>McMenomy</a:t>
            </a:r>
            <a:r>
              <a:rPr lang="en-US" dirty="0">
                <a:effectLst/>
              </a:rPr>
              <a:t>, Mary. 2015. “Reading the Fiction of Video Games.” In </a:t>
            </a:r>
            <a:r>
              <a:rPr lang="en-US" i="1" dirty="0">
                <a:effectLst/>
              </a:rPr>
              <a:t>The Reception of Ancient Greece and Rome in Children’s Literature: Heroes and Eagles</a:t>
            </a:r>
            <a:r>
              <a:rPr lang="en-US" dirty="0">
                <a:effectLst/>
              </a:rPr>
              <a:t>, edited by Lisa Maurice. Brill.</a:t>
            </a:r>
            <a:endParaRPr lang="en-US" dirty="0"/>
          </a:p>
        </p:txBody>
      </p:sp>
    </p:spTree>
    <p:extLst>
      <p:ext uri="{BB962C8B-B14F-4D97-AF65-F5344CB8AC3E}">
        <p14:creationId xmlns:p14="http://schemas.microsoft.com/office/powerpoint/2010/main" val="2294358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video game&#10;&#10;Description automatically generated">
            <a:extLst>
              <a:ext uri="{FF2B5EF4-FFF2-40B4-BE49-F238E27FC236}">
                <a16:creationId xmlns:a16="http://schemas.microsoft.com/office/drawing/2014/main" id="{1190C684-DB17-AAF9-AAC2-AC0830AF20D5}"/>
              </a:ext>
            </a:extLst>
          </p:cNvPr>
          <p:cNvPicPr>
            <a:picLocks noChangeAspect="1"/>
          </p:cNvPicPr>
          <p:nvPr/>
        </p:nvPicPr>
        <p:blipFill rotWithShape="1">
          <a:blip r:embed="rId2"/>
          <a:srcRect l="13263" r="7426"/>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A2F510-5C6D-65A5-70F8-8EEB6E30D38D}"/>
              </a:ext>
            </a:extLst>
          </p:cNvPr>
          <p:cNvSpPr>
            <a:spLocks noGrp="1"/>
          </p:cNvSpPr>
          <p:nvPr>
            <p:ph idx="1"/>
          </p:nvPr>
        </p:nvSpPr>
        <p:spPr>
          <a:xfrm>
            <a:off x="7760072" y="1724338"/>
            <a:ext cx="4259475" cy="3742762"/>
          </a:xfrm>
        </p:spPr>
        <p:txBody>
          <a:bodyPr>
            <a:normAutofit lnSpcReduction="10000"/>
          </a:bodyPr>
          <a:lstStyle/>
          <a:p>
            <a:pPr marL="0" indent="0">
              <a:buNone/>
            </a:pPr>
            <a:r>
              <a:rPr lang="en-US" dirty="0">
                <a:latin typeface="Aptos" panose="020B0004020202020204" pitchFamily="34" charset="0"/>
              </a:rPr>
              <a:t>“A game’s use of received fiction cannot be understood separately from that game’s rules and mechanics.”</a:t>
            </a:r>
          </a:p>
          <a:p>
            <a:pPr marL="0" indent="0">
              <a:buNone/>
            </a:pPr>
            <a:endParaRPr lang="en-US" dirty="0">
              <a:latin typeface="Aptos" panose="020B0004020202020204" pitchFamily="34" charset="0"/>
            </a:endParaRPr>
          </a:p>
          <a:p>
            <a:pPr marL="0" indent="0">
              <a:buNone/>
            </a:pPr>
            <a:r>
              <a:rPr lang="en-US" dirty="0">
                <a:effectLst/>
                <a:latin typeface="Aptos" panose="020B0004020202020204" pitchFamily="34" charset="0"/>
              </a:rPr>
              <a:t>Mary </a:t>
            </a:r>
            <a:r>
              <a:rPr lang="en-US" dirty="0" err="1">
                <a:effectLst/>
                <a:latin typeface="Aptos" panose="020B0004020202020204" pitchFamily="34" charset="0"/>
              </a:rPr>
              <a:t>McMenomy</a:t>
            </a:r>
            <a:r>
              <a:rPr lang="en-US" dirty="0">
                <a:latin typeface="Aptos" panose="020B0004020202020204" pitchFamily="34" charset="0"/>
              </a:rPr>
              <a:t>,</a:t>
            </a:r>
            <a:r>
              <a:rPr lang="en-US" dirty="0">
                <a:effectLst/>
                <a:latin typeface="Aptos" panose="020B0004020202020204" pitchFamily="34" charset="0"/>
              </a:rPr>
              <a:t> “Reading the Fiction of Video Games” (2015).</a:t>
            </a:r>
            <a:endParaRPr lang="en-US" dirty="0">
              <a:latin typeface="Aptos" panose="020B0004020202020204" pitchFamily="34" charset="0"/>
            </a:endParaRP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68449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Selene on Atropos">
            <a:extLst>
              <a:ext uri="{FF2B5EF4-FFF2-40B4-BE49-F238E27FC236}">
                <a16:creationId xmlns:a16="http://schemas.microsoft.com/office/drawing/2014/main" id="{DFD6A794-F1AE-E036-415D-309828E155F6}"/>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51789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showing Selene at the start of the fourth biome, with a piece of her spacecraft in front of her.">
            <a:extLst>
              <a:ext uri="{FF2B5EF4-FFF2-40B4-BE49-F238E27FC236}">
                <a16:creationId xmlns:a16="http://schemas.microsoft.com/office/drawing/2014/main" id="{3C768B44-80D4-9713-4787-D82ACB1998B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03656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AAA5-8A5A-CA14-992E-99545B231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25FBC8-DF4C-2FDD-A9B3-F42A1E3F5DB4}"/>
              </a:ext>
            </a:extLst>
          </p:cNvPr>
          <p:cNvSpPr>
            <a:spLocks noGrp="1"/>
          </p:cNvSpPr>
          <p:nvPr>
            <p:ph idx="1"/>
          </p:nvPr>
        </p:nvSpPr>
        <p:spPr/>
        <p:txBody>
          <a:bodyPr/>
          <a:lstStyle/>
          <a:p>
            <a:endParaRPr lang="en-US"/>
          </a:p>
        </p:txBody>
      </p:sp>
      <p:pic>
        <p:nvPicPr>
          <p:cNvPr id="2050" name="Picture 2" descr="Databank entry showing text of Selene's audio log for her &quot;new objective&quot;:&#10;&quot;I didn't think I could do it after all this time, but the music is gone. I want to record this wile I feel... balanced. Now that the music is gone, I feel an ancient pulse at the center of the world. The Hivemind discovered something in those depths. Whatever they found might be trapping me in the cycle. I must go deeper. The truth is waiting for me there.">
            <a:extLst>
              <a:ext uri="{FF2B5EF4-FFF2-40B4-BE49-F238E27FC236}">
                <a16:creationId xmlns:a16="http://schemas.microsoft.com/office/drawing/2014/main" id="{C4C77FAF-091F-6F9C-E998-9D5F3E629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Content Placeholder 14" descr="A databank entry showing the biome 1 boss Phrike, and the text &quot;[UNDEFINED TERROR] sent an encrypted signal.&#10;&#10;SMOTHERED... MEMORIES... ESCAPE... GAZING.... IN HER.... BEATING HEART... OF DISGRACE.&#10;&#10;[LOOP ERROR] needed for further analysis.&quot;">
            <a:extLst>
              <a:ext uri="{FF2B5EF4-FFF2-40B4-BE49-F238E27FC236}">
                <a16:creationId xmlns:a16="http://schemas.microsoft.com/office/drawing/2014/main" id="{E47AA5FE-4419-2336-8833-A68D6FB00C5F}"/>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20967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atabank entry for Biome 3 boss Nemesis with the text &quot;[UNDEFINED TERROR] sent an encrypted signal. &#10;&#10;... SHADOW... ANOTHER... CATACLYSM... REFUSAL TO... SACRIFICE.... AMBITION...&#10;&#10;[LOOP ERROR] needed for further analysis.">
            <a:extLst>
              <a:ext uri="{FF2B5EF4-FFF2-40B4-BE49-F238E27FC236}">
                <a16:creationId xmlns:a16="http://schemas.microsoft.com/office/drawing/2014/main" id="{FADE174B-BB34-BDA5-D9E3-325F61B0FF18}"/>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94852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atabank entry for biome 4 boss Hyperion with text &quot;[UNDEFINED TERROR] sent an encrypted signal.&#10;&#10;... SIREN SONGS... IN... MY SUN... A PHANTOM... HOPE.... MIHGT BREAK....&#10;&#10;[LOOP ERROR] needed for further analysis.">
            <a:extLst>
              <a:ext uri="{FF2B5EF4-FFF2-40B4-BE49-F238E27FC236}">
                <a16:creationId xmlns:a16="http://schemas.microsoft.com/office/drawing/2014/main" id="{0AB77E4D-AE89-84C6-AD2F-21780471D766}"/>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28507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231</Words>
  <Application>Microsoft Macintosh PowerPoint</Application>
  <PresentationFormat>Widescreen</PresentationFormat>
  <Paragraphs>23</Paragraphs>
  <Slides>22</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Calibri</vt:lpstr>
      <vt:lpstr>Calibri Light</vt:lpstr>
      <vt:lpstr>Helvetica</vt:lpstr>
      <vt:lpstr>Office Theme</vt:lpstr>
      <vt:lpstr>Fractured Mythology: Classical Reception and Player Mythopoesis in Housemarque’s Returnal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Games and 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Fractured Mythology: Classical Reception and Player Mythopoesis in Housemarque’s Returnal</dc:title>
  <dc:creator>Elliott, Zachary B</dc:creator>
  <cp:lastModifiedBy>Elliott, Zachary B</cp:lastModifiedBy>
  <cp:revision>26</cp:revision>
  <dcterms:created xsi:type="dcterms:W3CDTF">2024-04-02T18:33:40Z</dcterms:created>
  <dcterms:modified xsi:type="dcterms:W3CDTF">2024-04-05T15:44:25Z</dcterms:modified>
</cp:coreProperties>
</file>